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1" r:id="rId9"/>
    <p:sldId id="272" r:id="rId10"/>
    <p:sldId id="265" r:id="rId11"/>
    <p:sldId id="266" r:id="rId12"/>
    <p:sldId id="273" r:id="rId13"/>
    <p:sldId id="267" r:id="rId14"/>
    <p:sldId id="274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852EDC-FE23-460C-ACB0-B4552ABDE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2592388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ребёнка </a:t>
            </a:r>
            <a:b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детском саду.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F5E0A9-0E5F-479C-8408-16DC704B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062677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1E80F-C005-413A-B5D4-EF231706F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14600"/>
            <a:ext cx="3810000" cy="2348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sz="4000" b="1" i="1" dirty="0">
                <a:solidFill>
                  <a:srgbClr val="C00000"/>
                </a:solidFill>
              </a:rPr>
              <a:t>Ступенчатость адаптации.</a:t>
            </a:r>
            <a:br>
              <a:rPr lang="ru-RU" sz="4000" i="1" dirty="0">
                <a:solidFill>
                  <a:srgbClr val="FF3300"/>
                </a:solidFill>
              </a:rPr>
            </a:br>
            <a:endParaRPr lang="ru-RU" sz="4000" i="1" dirty="0">
              <a:solidFill>
                <a:srgbClr val="FF33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2001"/>
            <a:ext cx="8229600" cy="56197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Первая неделя</a:t>
            </a:r>
            <a:r>
              <a:rPr lang="ru-RU" sz="2800" b="1" dirty="0">
                <a:solidFill>
                  <a:srgbClr val="000099"/>
                </a:solidFill>
              </a:rPr>
              <a:t>  </a:t>
            </a:r>
            <a:r>
              <a:rPr lang="ru-RU" sz="2800" dirty="0"/>
              <a:t>ребёнок должен пребывать в группе не более  2 часов, обязательно в отведённые для него  часы во время бодрствования.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 вторую неделю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/>
              <a:t>ребёнок ходит в детский садик 4 часа, знакомят с кроваткой, с пищей.  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Третья неделя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/>
              <a:t>– ребёнок находится в детском саду  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     уже 6  часов. принимает условия, предлагаемые взрослым, принимает пищу, горшок.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Четвёртая неделя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/>
              <a:t>- </a:t>
            </a:r>
            <a:r>
              <a:rPr lang="ru-RU" sz="2800" dirty="0"/>
              <a:t>ребёнок находится в детском саду уже 8 часов.   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ускорить течение адаптации!</a:t>
            </a:r>
          </a:p>
        </p:txBody>
      </p:sp>
      <p:pic>
        <p:nvPicPr>
          <p:cNvPr id="59397" name="Picture 5" descr="S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7919" y="4929188"/>
            <a:ext cx="1156081" cy="1928812"/>
          </a:xfrm>
          <a:prstGeom prst="rect">
            <a:avLst/>
          </a:prstGeom>
          <a:noFill/>
        </p:spPr>
      </p:pic>
      <p:pic>
        <p:nvPicPr>
          <p:cNvPr id="9218" name="Picture 2" descr="http://xn----8sbiecm6bhdx8i.xn--p1ai/sites/default/files/de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9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Рекомендации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6021387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>
                <a:solidFill>
                  <a:srgbClr val="000099"/>
                </a:solidFill>
              </a:rPr>
              <a:t>Прежде всего вам необходимо заранее познакомиться с условиями детского сада, в который вы поведёте малыша.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>
                <a:solidFill>
                  <a:srgbClr val="000099"/>
                </a:solidFill>
              </a:rPr>
              <a:t>Вы сами должны быть психологически готовы к расставанию. Успокойтесь и не нервничайте - любое ваше внутреннее состояние сразу передаётся ребёнку.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>
                <a:solidFill>
                  <a:srgbClr val="000099"/>
                </a:solidFill>
              </a:rPr>
              <a:t>Наложите запрет на домашнее обсуждение будущих детсадовских проблем в присутствии ребёнка (дети этого возраста уже всё понимают).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4. </a:t>
            </a:r>
            <a:r>
              <a:rPr lang="ru-RU" sz="2800" dirty="0">
                <a:solidFill>
                  <a:srgbClr val="0066FF"/>
                </a:solidFill>
              </a:rPr>
              <a:t>Не пугайте ребёнка</a:t>
            </a:r>
            <a:r>
              <a:rPr lang="ru-RU" sz="2800" dirty="0"/>
              <a:t>. Фразы типа «Не балуйся, а то отправлю в садик!» могут поселить в его душе страх, который потом будет трудно побороть. </a:t>
            </a:r>
            <a:r>
              <a:rPr lang="ru-RU" sz="2800" dirty="0">
                <a:solidFill>
                  <a:srgbClr val="0066FF"/>
                </a:solidFill>
              </a:rPr>
              <a:t>Но и идеализировать детский сад не стоит</a:t>
            </a:r>
            <a:r>
              <a:rPr lang="ru-RU" sz="2800" dirty="0"/>
              <a:t>, иначе он просто не оправдает надежд ребёнка. Лучше всего быть в этом отношении честным. Расскажите вашему сыну или дочке, чем они будут заниматься в группе, какие требования там существуют (слушаться воспитателя, соблюдать распорядок дня, не обижать других малышей).</a:t>
            </a:r>
          </a:p>
          <a:p>
            <a:pPr>
              <a:buNone/>
            </a:pPr>
            <a:r>
              <a:rPr lang="ru-RU" sz="2800" dirty="0"/>
              <a:t>5</a:t>
            </a:r>
            <a:r>
              <a:rPr lang="ru-RU" sz="2800" dirty="0">
                <a:solidFill>
                  <a:srgbClr val="0066FF"/>
                </a:solidFill>
              </a:rPr>
              <a:t>. Узнайте режим дня и начинайте придерживаться его дома. </a:t>
            </a:r>
            <a:r>
              <a:rPr lang="ru-RU" sz="2800" dirty="0"/>
              <a:t>Не забудьте напоминать при этом: «А сейчас детки в детском саду ложатся спать (  идут гулять, садятся обедать).</a:t>
            </a:r>
          </a:p>
          <a:p>
            <a:pPr>
              <a:buNone/>
            </a:pP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Не обещайте ребёнку вознаграждения за посещение детского сада. </a:t>
            </a:r>
            <a:r>
              <a:rPr lang="ru-RU" sz="2800" dirty="0"/>
              <a:t>Дайте ему сразу понять: впереди обычная жизнь, в ней будут друзья, интересные игры, прогулки, и надо в эту жизнь включаться сразу, а не сидеть у окна в ожидании прихода родителей.</a:t>
            </a:r>
          </a:p>
          <a:p>
            <a:pPr>
              <a:buFont typeface="Wingdings" pitchFamily="2" charset="2"/>
              <a:buAutoNum type="arabicPeriod" startAt="6"/>
            </a:pPr>
            <a:r>
              <a:rPr lang="ru-RU" sz="2800" dirty="0"/>
              <a:t>А что делать, когда малыш постоянно плачет и в прямом смысле хватается за юбку? Необходимо </a:t>
            </a:r>
            <a:r>
              <a:rPr lang="ru-RU" sz="2800" dirty="0">
                <a:solidFill>
                  <a:srgbClr val="C00000"/>
                </a:solidFill>
              </a:rPr>
              <a:t>не затягивать расставание и не «дразнить» ребёнка своим присутствием</a:t>
            </a:r>
            <a:r>
              <a:rPr lang="ru-RU" sz="2800" dirty="0">
                <a:solidFill>
                  <a:srgbClr val="0066FF"/>
                </a:solidFill>
              </a:rPr>
              <a:t>. </a:t>
            </a:r>
            <a:r>
              <a:rPr lang="ru-RU" sz="2800" dirty="0"/>
              <a:t>Как правило уже через несколько минут после вашего ухода ребёнок спокойно включается в игру. Разработайте свой собственный ритуал прощания, пусть он помашет вам рукой из окна или пошлёт воздушный поцелуй…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Помочь ребенку разобраться в игрушках: </a:t>
            </a:r>
            <a:r>
              <a:rPr lang="ru-RU" dirty="0"/>
              <a:t>использовать показ действий с ними, сюжетный показ, совместные действия, вовлекать ребенка в со­вместную игру.</a:t>
            </a:r>
          </a:p>
          <a:p>
            <a:pPr>
              <a:lnSpc>
                <a:spcPct val="110000"/>
              </a:lnSpc>
              <a:buFont typeface="Wingdings" pitchFamily="2" charset="2"/>
              <a:buAutoNum type="arabicPeriod" startAt="8"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Развивать подражательность в действиях ребенка: </a:t>
            </a:r>
            <a:r>
              <a:rPr lang="ru-RU" i="1" dirty="0"/>
              <a:t>«Полетаем, как воробушки», «Попрыгаем, как зайчики».</a:t>
            </a:r>
            <a:endParaRPr lang="ru-RU" dirty="0"/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 startAt="10"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Учить обращаться к другому человеку, делиться игрушкой, жалеть плачущего и т. д.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 startAt="10"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Накануне первого посещения детского сада необходимо напомнить ребёнку, что завтра он идёт в группу, и ответить на все вопросы ребёнка.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"/>
            <a:ext cx="6629400" cy="50736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endParaRPr lang="ru-RU" sz="1600" dirty="0"/>
          </a:p>
          <a:p>
            <a:pPr marL="609600" indent="-609600"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Подчёркивайте, что ваш ребёнок, как прежде, дорог вам и любим.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96" y="1066800"/>
            <a:ext cx="2130425" cy="3134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4DAA12-EAB1-4735-AE40-891773A9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78250"/>
            <a:ext cx="40671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FF0066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>СПАСИБО </a:t>
            </a:r>
            <a:br>
              <a:rPr lang="ru-RU" sz="4800" b="1" i="1" dirty="0">
                <a:solidFill>
                  <a:srgbClr val="C00000"/>
                </a:solidFill>
              </a:rPr>
            </a:br>
            <a:r>
              <a:rPr lang="ru-RU" sz="4800" b="1" i="1" dirty="0">
                <a:solidFill>
                  <a:srgbClr val="C00000"/>
                </a:solidFill>
              </a:rPr>
              <a:t>ЗА ВНИМАНИЕ.</a:t>
            </a:r>
            <a:br>
              <a:rPr lang="ru-RU" sz="4800" b="1" i="1" dirty="0">
                <a:solidFill>
                  <a:srgbClr val="FF0066"/>
                </a:solidFill>
              </a:rPr>
            </a:br>
            <a:endParaRPr lang="ru-RU" sz="4800" b="1" i="1" dirty="0">
              <a:solidFill>
                <a:srgbClr val="FF0066"/>
              </a:solidFill>
            </a:endParaRPr>
          </a:p>
        </p:txBody>
      </p:sp>
      <p:pic>
        <p:nvPicPr>
          <p:cNvPr id="57348" name="Picture 4" descr="i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852738"/>
            <a:ext cx="2508250" cy="250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Содержание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5616575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Понятие «Адаптация».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адаптации в жизни малыша.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Адаптация по степени тяжести.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Факторы влияющие на адаптацию.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Ступенчатость адаптации.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Рекомендации.</a:t>
            </a:r>
          </a:p>
          <a:p>
            <a:pPr marL="609600" indent="-609600"/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6" name="Picture 2" descr="https://encrypted-tbn2.gstatic.com/images?q=tbn:ANd9GcTKOSpq2HsP9uYN_4Sp86bGObPmkt3ShmNlk54vOXNevdnJKZ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218" y="0"/>
            <a:ext cx="2161782" cy="1619251"/>
          </a:xfrm>
          <a:prstGeom prst="rect">
            <a:avLst/>
          </a:prstGeom>
          <a:noFill/>
        </p:spPr>
      </p:pic>
      <p:pic>
        <p:nvPicPr>
          <p:cNvPr id="16388" name="Picture 4" descr="https://encrypted-tbn0.gstatic.com/images?q=tbn:ANd9GcQwp9Kw8iXijiQ9jj2oaUCEttzLeUwPFEeZPo4Q38PKUvIXLp3d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26933" cy="2460171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Sf1Jyv0DbB_N1GhEosNw81eiv-8oPsXBWVbkKmiLc_PDiXy8G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3600450" cy="2285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Адаптация.</a:t>
            </a:r>
            <a:br>
              <a:rPr lang="ru-RU" sz="4800" dirty="0">
                <a:solidFill>
                  <a:srgbClr val="FF3300"/>
                </a:solidFill>
              </a:rPr>
            </a:br>
            <a:endParaRPr lang="ru-RU" sz="4800" dirty="0">
              <a:solidFill>
                <a:srgbClr val="FF33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7" y="1066800"/>
            <a:ext cx="8697913" cy="554355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вхождения ребёнка в новую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для него среду и болезненное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привыкание к её условиям.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Адаптацию в условиях дошкольного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учреждения - процесс или приспособление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функций организма ребёнка к условиям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800" dirty="0"/>
              <a:t>существования в группе.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DFA7E-6F53-4F79-B8C3-FE3C8236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56" y="1080117"/>
            <a:ext cx="3639844" cy="2729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Значение адаптации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i="1" dirty="0">
                <a:solidFill>
                  <a:srgbClr val="000099"/>
                </a:solidFill>
              </a:rPr>
              <a:t>Изменение привычных условий жизни.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dirty="0">
                <a:solidFill>
                  <a:srgbClr val="000099"/>
                </a:solidFill>
              </a:rPr>
              <a:t>Смена стереотипов.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dirty="0">
                <a:solidFill>
                  <a:srgbClr val="000099"/>
                </a:solidFill>
              </a:rPr>
              <a:t>Стресс.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dirty="0">
                <a:solidFill>
                  <a:srgbClr val="000099"/>
                </a:solidFill>
              </a:rPr>
              <a:t>Соматические изменения.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dirty="0">
                <a:solidFill>
                  <a:srgbClr val="000099"/>
                </a:solidFill>
              </a:rPr>
              <a:t>Потеря сложившихся привычек.</a:t>
            </a:r>
          </a:p>
          <a:p>
            <a:pPr marL="609600" indent="-609600">
              <a:buFont typeface="Wingdings" pitchFamily="2" charset="2"/>
              <a:buNone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</p:txBody>
      </p:sp>
      <p:pic>
        <p:nvPicPr>
          <p:cNvPr id="46085" name="Picture 5" descr="i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3859586"/>
            <a:ext cx="3760788" cy="2557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0"/>
            <a:ext cx="7416800" cy="30686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i="1" dirty="0">
                <a:solidFill>
                  <a:srgbClr val="C00000"/>
                </a:solidFill>
              </a:rPr>
              <a:t>Стресс –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</a:rPr>
              <a:t>это реакция на борьбу с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</a:rPr>
              <a:t>трудностями, норма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</a:rPr>
              <a:t>перехода от </a:t>
            </a:r>
          </a:p>
          <a:p>
            <a:pPr algn="ctr"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</a:rPr>
              <a:t>одних условий к другим.</a:t>
            </a:r>
            <a:r>
              <a:rPr lang="ru-RU" sz="2400" i="1" dirty="0">
                <a:solidFill>
                  <a:srgbClr val="000099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2771775" y="3068638"/>
            <a:ext cx="1223963" cy="72072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995738" y="3068638"/>
            <a:ext cx="1512887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7129" name="Group 25"/>
          <p:cNvGraphicFramePr>
            <a:graphicFrameLocks noGrp="1"/>
          </p:cNvGraphicFramePr>
          <p:nvPr>
            <p:ph sz="half" idx="2"/>
          </p:nvPr>
        </p:nvGraphicFramePr>
        <p:xfrm>
          <a:off x="900113" y="3933825"/>
          <a:ext cx="7559675" cy="2438400"/>
        </p:xfrm>
        <a:graphic>
          <a:graphicData uri="http://schemas.openxmlformats.org/drawingml/2006/table">
            <a:tbl>
              <a:tblPr/>
              <a:tblGrid>
                <a:gridCol w="377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Формирование адаптивных механизмов.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Изменение гормональной системы организма.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130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6092825"/>
            <a:ext cx="400050" cy="377825"/>
          </a:xfrm>
          <a:prstGeom prst="leftArrow">
            <a:avLst>
              <a:gd name="adj1" fmla="val 50000"/>
              <a:gd name="adj2" fmla="val 264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7FC43D-7E30-4999-AF11-346A41A70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" y="1044622"/>
            <a:ext cx="29718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4000" b="1" dirty="0">
                <a:solidFill>
                  <a:srgbClr val="C00000"/>
                </a:solidFill>
              </a:rPr>
              <a:t>     </a:t>
            </a:r>
            <a:r>
              <a:rPr lang="ru-RU" sz="4000" b="1" i="1" dirty="0">
                <a:solidFill>
                  <a:srgbClr val="C00000"/>
                </a:solidFill>
              </a:rPr>
              <a:t>Адаптация по степени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                тяжести.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000099"/>
                </a:solidFill>
              </a:rPr>
              <a:t>1.Лёгкая адаптация.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Поведение детей нормализуется 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течение месяца, заболеваний не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возникает (за исключением редких случаев).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000099"/>
                </a:solidFill>
              </a:rPr>
              <a:t>2.Адаптация средней тяжести.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Нарушения в поведении ребёнка выражены более ярко и длительнее. Заболевания возникают в виде острой респираторной инфекции, протекающей без осложнений.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>
                <a:solidFill>
                  <a:srgbClr val="000099"/>
                </a:solidFill>
              </a:rPr>
              <a:t>3.Тяжёлая адаптация.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Тяжёлая адаптация характеризуется значительной длительностью ( от 2 до 6 и более месяцев) и тяжестью всех проявлений. Эта форма адаптации может протекать в двух вариантах.</a:t>
            </a:r>
          </a:p>
        </p:txBody>
      </p:sp>
      <p:pic>
        <p:nvPicPr>
          <p:cNvPr id="11266" name="Picture 2" descr="https://encrypted-tbn3.gstatic.com/images?q=tbn:ANd9GcSLBvd2OjSX6bg4lcfHWxGIq571lL8BsojarfK1lMAREXatEgzb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752" y="0"/>
            <a:ext cx="3450248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417638"/>
          </a:xfrm>
        </p:spPr>
        <p:txBody>
          <a:bodyPr>
            <a:normAutofit fontScale="90000"/>
          </a:bodyPr>
          <a:lstStyle/>
          <a:p>
            <a:pPr marL="838200" indent="-838200"/>
            <a:b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i="1" dirty="0">
                <a:solidFill>
                  <a:srgbClr val="C00000"/>
                </a:solidFill>
              </a:rPr>
              <a:t>Факторы влияющие на адаптацию.</a:t>
            </a:r>
            <a:br>
              <a:rPr lang="ru-RU" sz="4000" i="1" dirty="0">
                <a:solidFill>
                  <a:srgbClr val="FF3300"/>
                </a:solidFill>
              </a:rPr>
            </a:br>
            <a:endParaRPr lang="ru-RU" sz="4000" i="1" dirty="0">
              <a:solidFill>
                <a:srgbClr val="FF33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3340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3300" b="1" dirty="0">
                <a:solidFill>
                  <a:srgbClr val="000099"/>
                </a:solidFill>
              </a:rPr>
              <a:t>1.</a:t>
            </a:r>
            <a:r>
              <a:rPr lang="ru-RU" sz="3300" b="1" i="1" dirty="0">
                <a:solidFill>
                  <a:srgbClr val="000099"/>
                </a:solidFill>
              </a:rPr>
              <a:t>Состояние здоровья и уровня развития ребёнка</a:t>
            </a:r>
            <a:r>
              <a:rPr lang="ru-RU" sz="3300" dirty="0">
                <a:solidFill>
                  <a:srgbClr val="000099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ru-RU" sz="2800" dirty="0"/>
              <a:t>       </a:t>
            </a:r>
            <a:r>
              <a:rPr lang="ru-RU" dirty="0"/>
              <a:t>Здоровый, хорошо развитый ребёнок легче переносит трудности социальной адаптации.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3300" b="1" i="1" dirty="0">
                <a:solidFill>
                  <a:srgbClr val="000099"/>
                </a:solidFill>
              </a:rPr>
              <a:t>2. Индивидуальные особенности</a:t>
            </a:r>
            <a:r>
              <a:rPr lang="ru-RU" sz="3300" b="1" dirty="0">
                <a:solidFill>
                  <a:srgbClr val="000099"/>
                </a:solidFill>
              </a:rPr>
              <a:t>. </a:t>
            </a:r>
          </a:p>
          <a:p>
            <a:pPr marL="609600" indent="-609600">
              <a:buNone/>
            </a:pPr>
            <a:r>
              <a:rPr lang="ru-RU" dirty="0"/>
              <a:t>    Дети одного и того же возраста по- разному ведут</a:t>
            </a:r>
          </a:p>
          <a:p>
            <a:pPr marL="609600" indent="-609600">
              <a:buNone/>
            </a:pPr>
            <a:r>
              <a:rPr lang="ru-RU" dirty="0"/>
              <a:t>    себя в первые дни пребывания в детском саду.</a:t>
            </a:r>
          </a:p>
          <a:p>
            <a:pPr marL="324000" indent="-609600">
              <a:buNone/>
            </a:pPr>
            <a:r>
              <a:rPr lang="ru-RU" dirty="0"/>
              <a:t>    Одни дети плачут, отказываются есть спать, на каждое предложение взрослого реагируют бурным</a:t>
            </a:r>
          </a:p>
          <a:p>
            <a:pPr marL="609600" indent="-609600">
              <a:buNone/>
            </a:pPr>
            <a:r>
              <a:rPr lang="ru-RU" dirty="0"/>
              <a:t>    протестом. Другие, наоборот, внешне спокойны, а в</a:t>
            </a:r>
          </a:p>
          <a:p>
            <a:pPr marL="609600" indent="-609600">
              <a:buNone/>
            </a:pPr>
            <a:r>
              <a:rPr lang="ru-RU" dirty="0"/>
              <a:t>    последующие дни с плачем расстаются с родителями,</a:t>
            </a:r>
          </a:p>
          <a:p>
            <a:pPr marL="609600" indent="-609600">
              <a:buNone/>
            </a:pPr>
            <a:r>
              <a:rPr lang="ru-RU" dirty="0"/>
              <a:t>    плохо едят, спят, не играют.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41" name="Picture 1" descr="C:\Users\Пользователь\Desktop\1с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143000"/>
            <a:ext cx="2057400" cy="20574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46CD5-A23F-48F7-BED9-E9F94CFB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15" y="5410030"/>
            <a:ext cx="2126457" cy="1417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2800" b="1" i="1" dirty="0">
                <a:solidFill>
                  <a:srgbClr val="000099"/>
                </a:solidFill>
              </a:rPr>
              <a:t>3.Биологические и социальные факторы</a:t>
            </a:r>
            <a:r>
              <a:rPr lang="ru-RU" b="1" i="1" dirty="0">
                <a:solidFill>
                  <a:srgbClr val="000099"/>
                </a:solidFill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endParaRPr lang="ru-RU" i="1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81584"/>
              </p:ext>
            </p:extLst>
          </p:nvPr>
        </p:nvGraphicFramePr>
        <p:xfrm>
          <a:off x="152400" y="838200"/>
          <a:ext cx="8991600" cy="559457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1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solidFill>
                            <a:srgbClr val="008000"/>
                          </a:solidFill>
                          <a:effectLst/>
                        </a:rPr>
                        <a:t>Биологические факторы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solidFill>
                            <a:srgbClr val="008000"/>
                          </a:solidFill>
                          <a:effectLst/>
                        </a:rPr>
                        <a:t>Социальные факторы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773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/>
                        <a:t>токсикозы и заболевания матери во время беременности.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/>
                        <a:t> осложнения при родах.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/>
                        <a:t>заболевания малыша в первые три месяца жизни.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400" dirty="0"/>
                        <a:t>частые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Заболевания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ребёнка до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поступления в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детский сад.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условия жизни семьи: создание режима дня в соответствии с возрастом и индивидуальными особенностями, формирование у детей умений и навыков.</a:t>
                      </a:r>
                    </a:p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личностных качеств, которые соответствуют возрасту( </a:t>
                      </a:r>
                      <a:r>
                        <a:rPr lang="ru-RU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пр-р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умение играть с игрушками, общаться со взрослыми и другими детьми, самостоятельно обслуживать себя и т.д.).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7" name="Picture 1" descr="C:\Users\Пользователь\Desktop\ukolov-dima-ne-boits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0"/>
            <a:ext cx="1906719" cy="2682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4525963"/>
          </a:xfrm>
        </p:spPr>
        <p:txBody>
          <a:bodyPr/>
          <a:lstStyle/>
          <a:p>
            <a:pPr marL="609600" indent="-609600">
              <a:buNone/>
            </a:pPr>
            <a:r>
              <a:rPr lang="ru-RU" sz="2800" b="1" i="1" dirty="0">
                <a:solidFill>
                  <a:srgbClr val="000099"/>
                </a:solidFill>
              </a:rPr>
              <a:t>4. Уровень тренированность адаптационных механизмов. </a:t>
            </a:r>
          </a:p>
          <a:p>
            <a:pPr marL="609600" indent="-609600" algn="just">
              <a:buNone/>
            </a:pPr>
            <a:r>
              <a:rPr lang="ru-RU" sz="2700" dirty="0"/>
              <a:t>Малыш, который до поступления в детский сад не </a:t>
            </a:r>
          </a:p>
          <a:p>
            <a:pPr marL="609600" indent="-609600" algn="just">
              <a:buNone/>
            </a:pPr>
            <a:r>
              <a:rPr lang="ru-RU" sz="2700" dirty="0"/>
              <a:t>однократно попадал в разные условия ( посещал </a:t>
            </a:r>
          </a:p>
          <a:p>
            <a:pPr marL="609600" indent="-609600" algn="just">
              <a:buNone/>
            </a:pPr>
            <a:r>
              <a:rPr lang="ru-RU" sz="2700" dirty="0"/>
              <a:t>родственников, знакомых, и.т.п. ) легче привыкает к </a:t>
            </a:r>
          </a:p>
          <a:p>
            <a:pPr marL="609600" indent="-609600" algn="just">
              <a:buNone/>
            </a:pPr>
            <a:r>
              <a:rPr lang="ru-RU" sz="2700" dirty="0"/>
              <a:t>дошкольному учреждению.</a:t>
            </a:r>
          </a:p>
        </p:txBody>
      </p:sp>
      <p:pic>
        <p:nvPicPr>
          <p:cNvPr id="3074" name="Picture 2" descr="https://encrypted-tbn1.gstatic.com/images?q=tbn:ANd9GcT7NMZZMLNHu8S1M9iTrFao6B7hgBgST9AtTEo9QdRk38lwxQ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6600"/>
            <a:ext cx="3971277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894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Адаптация ребёнка  к детском саду.</vt:lpstr>
      <vt:lpstr>Содержание</vt:lpstr>
      <vt:lpstr>Адаптация. </vt:lpstr>
      <vt:lpstr>Значение адаптации</vt:lpstr>
      <vt:lpstr>Презентация PowerPoint</vt:lpstr>
      <vt:lpstr>     Адаптация по степени                 тяжести.</vt:lpstr>
      <vt:lpstr> Факторы влияющие на адаптацию. </vt:lpstr>
      <vt:lpstr>Презентация PowerPoint</vt:lpstr>
      <vt:lpstr>Презентация PowerPoint</vt:lpstr>
      <vt:lpstr>Ступенчатость адаптации. 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ВНИМАНИЕ.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ребёнка  к детском саду.</dc:title>
  <dc:creator>Пользователь</dc:creator>
  <cp:lastModifiedBy>User</cp:lastModifiedBy>
  <cp:revision>22</cp:revision>
  <dcterms:created xsi:type="dcterms:W3CDTF">2014-06-03T08:16:04Z</dcterms:created>
  <dcterms:modified xsi:type="dcterms:W3CDTF">2020-10-22T09:55:36Z</dcterms:modified>
</cp:coreProperties>
</file>