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80000"/>
    <a:srgbClr val="CC0000"/>
    <a:srgbClr val="66FF66"/>
    <a:srgbClr val="EC2706"/>
    <a:srgbClr val="0066FF"/>
    <a:srgbClr val="4657F4"/>
    <a:srgbClr val="0099FF"/>
    <a:srgbClr val="00FF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0672" autoAdjust="0"/>
  </p:normalViewPr>
  <p:slideViewPr>
    <p:cSldViewPr>
      <p:cViewPr varScale="1">
        <p:scale>
          <a:sx n="104" d="100"/>
          <a:sy n="104" d="100"/>
        </p:scale>
        <p:origin x="18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45498-0355-4C35-977E-DB9C49E53E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CD222-91A0-48ED-88F9-FD84A17F0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33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8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gif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890100" cy="779548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FF0000"/>
                </a:solidFill>
              </a:rPr>
              <a:t>Формирование правильной осанки у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500570"/>
            <a:ext cx="6072198" cy="157163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9791FA-4A21-45C6-8659-09D49C98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30" y="2636912"/>
            <a:ext cx="6072198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mixik.ru/uploads/posts/2012-02/1329899947_rasklad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507796"/>
            <a:ext cx="3582628" cy="23502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5786" y="142852"/>
            <a:ext cx="5500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Рекомендации для правильного сна</a:t>
            </a:r>
          </a:p>
        </p:txBody>
      </p:sp>
      <p:pic>
        <p:nvPicPr>
          <p:cNvPr id="24578" name="Picture 2" descr="http://throme.moy.su/0/f/boli-v-spin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3786214" cy="4333809"/>
          </a:xfrm>
          <a:prstGeom prst="rect">
            <a:avLst/>
          </a:prstGeom>
          <a:noFill/>
        </p:spPr>
      </p:pic>
      <p:pic>
        <p:nvPicPr>
          <p:cNvPr id="24580" name="Picture 4" descr="http://grafan.ru/images/Kak_vybrat_pravilnyy_matras_dlya_rebyo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571480"/>
            <a:ext cx="2857500" cy="2143125"/>
          </a:xfrm>
          <a:prstGeom prst="rect">
            <a:avLst/>
          </a:prstGeom>
          <a:noFill/>
        </p:spPr>
      </p:pic>
      <p:pic>
        <p:nvPicPr>
          <p:cNvPr id="24582" name="Picture 6" descr="http://vtabloid.com/wp-content/uploads/2012/04/%D0%BE%D1%80%D1%82%D0%BE%D0%BF%D0%B5%D0%B4%D0%B8%D1%87%D0%B5%D1%81%D0%BA%D0%B8%D0%B9-%D0%B8%D0%BD%D1%82%D0%B5%D1%80%D0%BD%D0%B5%D1%82-%D0%BC%D0%B0%D0%B3%D0%B0%D0%B7%D0%B8%D0%B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785926"/>
            <a:ext cx="3929090" cy="27159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2w.com.ua/images/900912_child_on_a_s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1"/>
            <a:ext cx="3286148" cy="4650209"/>
          </a:xfrm>
          <a:prstGeom prst="rect">
            <a:avLst/>
          </a:prstGeom>
          <a:noFill/>
        </p:spPr>
      </p:pic>
      <p:pic>
        <p:nvPicPr>
          <p:cNvPr id="50182" name="Picture 6" descr="http://img-fotki.yandex.ru/get/37/imyzi.0/0_18bc2_97f72bb9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556" y="857232"/>
            <a:ext cx="4004444" cy="40100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94905" y="214290"/>
            <a:ext cx="42298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Солнце, воздух и вода…</a:t>
            </a:r>
          </a:p>
        </p:txBody>
      </p:sp>
      <p:pic>
        <p:nvPicPr>
          <p:cNvPr id="50184" name="Picture 8" descr="http://www.nevehadarim.co.il/publications/children/00/00/00/0000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714743"/>
            <a:ext cx="4191008" cy="31432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http://webray.taba.ru/image/show_original/4141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75916">
            <a:off x="911813" y="3654435"/>
            <a:ext cx="2714644" cy="3354220"/>
          </a:xfrm>
          <a:prstGeom prst="rect">
            <a:avLst/>
          </a:prstGeom>
          <a:noFill/>
        </p:spPr>
      </p:pic>
      <p:pic>
        <p:nvPicPr>
          <p:cNvPr id="51202" name="Picture 2" descr="http://www.thepraktika.ru/files/gallery/content/classes/detsk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9984">
            <a:off x="-113443" y="1619780"/>
            <a:ext cx="4500594" cy="3062491"/>
          </a:xfrm>
          <a:prstGeom prst="rect">
            <a:avLst/>
          </a:prstGeom>
          <a:noFill/>
        </p:spPr>
      </p:pic>
      <p:pic>
        <p:nvPicPr>
          <p:cNvPr id="51206" name="Picture 6" descr="http://www.forum.vkyysno.ru/gallery/1_14_06_07_8_01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31695">
            <a:off x="4792721" y="1531705"/>
            <a:ext cx="3429000" cy="26098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21429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Разнообразное качественное питание, спорт, занятия танцами.</a:t>
            </a:r>
          </a:p>
        </p:txBody>
      </p:sp>
      <p:pic>
        <p:nvPicPr>
          <p:cNvPr id="51212" name="Picture 12" descr="http://www.tvoyrebenok.ru/images/viva/10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9188">
            <a:off x="5677380" y="2647329"/>
            <a:ext cx="3414504" cy="2624901"/>
          </a:xfrm>
          <a:prstGeom prst="rect">
            <a:avLst/>
          </a:prstGeom>
          <a:noFill/>
        </p:spPr>
      </p:pic>
      <p:pic>
        <p:nvPicPr>
          <p:cNvPr id="51214" name="Picture 14" descr="http://cls.cdn-hotels.com/hotels/2000000/1950000/1942800/1942711/1942711_70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34186">
            <a:off x="5612930" y="4542896"/>
            <a:ext cx="3333750" cy="2219326"/>
          </a:xfrm>
          <a:prstGeom prst="rect">
            <a:avLst/>
          </a:prstGeom>
          <a:noFill/>
        </p:spPr>
      </p:pic>
      <p:pic>
        <p:nvPicPr>
          <p:cNvPr id="51216" name="Picture 16" descr="http://btckstorage.blob.core.windows.net/site1260/karate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90576">
            <a:off x="3199753" y="3256333"/>
            <a:ext cx="2547110" cy="30264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88640"/>
            <a:ext cx="64453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dirty="0">
                <a:solidFill>
                  <a:srgbClr val="FF0000"/>
                </a:solidFill>
              </a:rPr>
              <a:t>Коррекция осанки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srgbClr val="7030A0"/>
                </a:solidFill>
              </a:rPr>
              <a:t>упражнения способствуют нормализации осанки. Однако эффект можно ожидать только при систематическом и продолжительном их выполнении.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</a:rPr>
              <a:t>- Коррекция осанки, достигнутая с помощью упражнений, может дать стойкий эффект лишь при одновременном формировании "навыка правильной осанки (на основе мышечно-суставного чувства), позволяющего ощущать положение определенных частей тела.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</a:rPr>
              <a:t>- После объяснений о правильной осанке и показа «идеальной» осанки приступают к выработке соответствующих ей мышечно-суставных ощущений. Используют: тренировку перед зеркалом (зрительный самоконтроль); взаимоконтроль занимающихся; принятие правильной осанки и исправление дефектов у стены, когда к мышечно-суставным ощущениям прибавляются тактильные при соприкосновении со стеной; исправление дефектов осанки по указанию </a:t>
            </a:r>
            <a:r>
              <a:rPr lang="ru-RU" dirty="0">
                <a:solidFill>
                  <a:srgbClr val="7030A0"/>
                </a:solidFill>
              </a:rPr>
              <a:t>учителя физкультуры (например: «Галя, разверни плечи!», «Сергей, не сутулься!» и т. п.).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7E555D-71EE-452C-8357-2D71A6227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61" y="4600600"/>
            <a:ext cx="3384447" cy="22574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42852"/>
            <a:ext cx="73638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solidFill>
                  <a:srgbClr val="EC270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Упражнения, которые исправляют осанку</a:t>
            </a:r>
          </a:p>
        </p:txBody>
      </p:sp>
      <p:pic>
        <p:nvPicPr>
          <p:cNvPr id="52226" name="Picture 2" descr="http://1woman-site.ru/wp-content/uploads/2012/04/%D1%81%D0%BA%D0%BE%D0%BB%D0%B8%D0%BE%D0%B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500562" cy="4644417"/>
          </a:xfrm>
          <a:prstGeom prst="rect">
            <a:avLst/>
          </a:prstGeom>
          <a:noFill/>
        </p:spPr>
      </p:pic>
      <p:pic>
        <p:nvPicPr>
          <p:cNvPr id="52232" name="Picture 8" descr="http://real-body.ru/wp-content/uploads/2009/08/tmp64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233" y="4572009"/>
            <a:ext cx="4545767" cy="2285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96" name="Picture 20" descr="http://medicablog.ru/assets/images/training/2010-01-12/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500174"/>
            <a:ext cx="1514478" cy="2178723"/>
          </a:xfrm>
          <a:prstGeom prst="rect">
            <a:avLst/>
          </a:prstGeom>
          <a:noFill/>
        </p:spPr>
      </p:pic>
      <p:pic>
        <p:nvPicPr>
          <p:cNvPr id="126984" name="Picture 8" descr="http://900igr.net/datai/fizkultura/Osanka/0018-027-Uprazhnenija-dlja-formirovanija-pravilnoj-osan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1419225" cy="2133601"/>
          </a:xfrm>
          <a:prstGeom prst="rect">
            <a:avLst/>
          </a:prstGeom>
          <a:noFill/>
        </p:spPr>
      </p:pic>
      <p:pic>
        <p:nvPicPr>
          <p:cNvPr id="126978" name="Picture 2" descr="http://900igr.net/datai/fizkultura/Osanka/0018-025-Uprazhnenija-dlja-formirovanija-pravilnoj-osan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71480"/>
            <a:ext cx="2305050" cy="1514475"/>
          </a:xfrm>
          <a:prstGeom prst="rect">
            <a:avLst/>
          </a:prstGeom>
          <a:noFill/>
        </p:spPr>
      </p:pic>
      <p:pic>
        <p:nvPicPr>
          <p:cNvPr id="126980" name="Picture 4" descr="http://900igr.net/datai/fizkultura/Osanka/0019-029-Uprazhnenija-dlja-formirovanija-pravilnoj-osank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357298"/>
            <a:ext cx="952500" cy="2171701"/>
          </a:xfrm>
          <a:prstGeom prst="rect">
            <a:avLst/>
          </a:prstGeom>
          <a:noFill/>
        </p:spPr>
      </p:pic>
      <p:pic>
        <p:nvPicPr>
          <p:cNvPr id="126982" name="Picture 6" descr="http://900igr.net/thumbi/fizkultura/Osanka/0019-028-Uprazhnenija-dlja-formirovanija-pravilnoj-osan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14290"/>
            <a:ext cx="1571636" cy="1889944"/>
          </a:xfrm>
          <a:prstGeom prst="rect">
            <a:avLst/>
          </a:prstGeom>
          <a:noFill/>
        </p:spPr>
      </p:pic>
      <p:pic>
        <p:nvPicPr>
          <p:cNvPr id="126986" name="Picture 10" descr="http://900igr.net/thumbi/fizkultura/Osanka/0020-033-Uprazhnenija-dlja-formirovanija-pravilnoj-osan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3286124"/>
            <a:ext cx="1733558" cy="2656261"/>
          </a:xfrm>
          <a:prstGeom prst="rect">
            <a:avLst/>
          </a:prstGeom>
          <a:noFill/>
        </p:spPr>
      </p:pic>
      <p:pic>
        <p:nvPicPr>
          <p:cNvPr id="126988" name="Picture 12" descr="http://900igr.net/datai/fizkultura/Osanka/0015-017-Uprazhnenija-dlja-formirovanija-pravilnoj-osank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500570"/>
            <a:ext cx="2181225" cy="2124075"/>
          </a:xfrm>
          <a:prstGeom prst="rect">
            <a:avLst/>
          </a:prstGeom>
          <a:noFill/>
        </p:spPr>
      </p:pic>
      <p:pic>
        <p:nvPicPr>
          <p:cNvPr id="126992" name="Picture 16" descr="http://900igr.net/datai/fizkultura/Osanka/0016-020-Uprazhnenija-dlja-formirovanija-pravilnoj-osank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15025" y="0"/>
            <a:ext cx="3228975" cy="1181101"/>
          </a:xfrm>
          <a:prstGeom prst="rect">
            <a:avLst/>
          </a:prstGeom>
          <a:noFill/>
        </p:spPr>
      </p:pic>
      <p:pic>
        <p:nvPicPr>
          <p:cNvPr id="126994" name="Picture 18" descr="http://massag-m.narod.ru/pox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7" y="4054604"/>
            <a:ext cx="4000528" cy="2303335"/>
          </a:xfrm>
          <a:prstGeom prst="rect">
            <a:avLst/>
          </a:prstGeom>
          <a:noFill/>
        </p:spPr>
      </p:pic>
      <p:pic>
        <p:nvPicPr>
          <p:cNvPr id="126998" name="Picture 22" descr="http://medicablog.ru/assets/images/training/2010-01-12/6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3357562"/>
            <a:ext cx="2209800" cy="1333501"/>
          </a:xfrm>
          <a:prstGeom prst="rect">
            <a:avLst/>
          </a:prstGeom>
          <a:noFill/>
        </p:spPr>
      </p:pic>
      <p:pic>
        <p:nvPicPr>
          <p:cNvPr id="127000" name="Picture 24" descr="http://medicablog.ru/assets/images/training/2010-01-12/5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80" y="2357430"/>
            <a:ext cx="2019300" cy="13049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0"/>
            <a:ext cx="6786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Вид спорта…    За?     Против?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(При нарушении осанки у ребенка)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11" y="2795349"/>
            <a:ext cx="73581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Ребятам, у кого есть проблемы с позвоночником, наблюдается вялость мышц</a:t>
            </a:r>
            <a:r>
              <a:rPr lang="ru-RU" sz="1600" dirty="0"/>
              <a:t>, </a:t>
            </a:r>
            <a:r>
              <a:rPr lang="ru-RU" sz="1600" b="1" u="sng" dirty="0">
                <a:solidFill>
                  <a:srgbClr val="FF0000"/>
                </a:solidFill>
              </a:rPr>
              <a:t>плавание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7030A0"/>
                </a:solidFill>
              </a:rPr>
              <a:t>подойдет. Укрепить слабый мышечный корсет поможет также </a:t>
            </a:r>
            <a:r>
              <a:rPr lang="ru-RU" sz="1600" b="1" u="sng" dirty="0">
                <a:solidFill>
                  <a:srgbClr val="FF0000"/>
                </a:solidFill>
              </a:rPr>
              <a:t>спортивная акробатика, гимнастика и аэробика</a:t>
            </a:r>
            <a:r>
              <a:rPr lang="ru-RU" sz="1600" dirty="0"/>
              <a:t>. </a:t>
            </a:r>
            <a:r>
              <a:rPr lang="ru-RU" sz="1600" dirty="0">
                <a:solidFill>
                  <a:srgbClr val="7030A0"/>
                </a:solidFill>
              </a:rPr>
              <a:t>В эти же виды спорта я бы порекомендовала отдать деток, страдающих дисплазией</a:t>
            </a:r>
            <a:r>
              <a:rPr lang="ru-RU" sz="1600" dirty="0"/>
              <a:t>.</a:t>
            </a:r>
          </a:p>
          <a:p>
            <a:r>
              <a:rPr lang="ru-RU" sz="1600" b="1" u="sng" dirty="0">
                <a:solidFill>
                  <a:srgbClr val="FF0000"/>
                </a:solidFill>
              </a:rPr>
              <a:t>Плавание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7030A0"/>
                </a:solidFill>
              </a:rPr>
              <a:t>принесет пользу детям с заболеваниями опорно-двигательного аппарата (подвывихи, «распластанная» стопа). А вот </a:t>
            </a:r>
            <a:r>
              <a:rPr lang="ru-RU" sz="1600" b="1" u="sng" dirty="0">
                <a:solidFill>
                  <a:srgbClr val="FF0000"/>
                </a:solidFill>
              </a:rPr>
              <a:t>легкоатлетическими видами спорт</a:t>
            </a:r>
            <a:r>
              <a:rPr lang="ru-RU" sz="1600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rgbClr val="7030A0"/>
                </a:solidFill>
              </a:rPr>
              <a:t>им заниматься </a:t>
            </a:r>
            <a:r>
              <a:rPr lang="ru-RU" sz="1600" b="1" u="sng" dirty="0">
                <a:solidFill>
                  <a:srgbClr val="FF0000"/>
                </a:solidFill>
              </a:rPr>
              <a:t>нельзя</a:t>
            </a:r>
            <a:r>
              <a:rPr lang="ru-RU" sz="1600" dirty="0">
                <a:solidFill>
                  <a:srgbClr val="FF0000"/>
                </a:solidFill>
              </a:rPr>
              <a:t>.</a:t>
            </a:r>
          </a:p>
          <a:p>
            <a:r>
              <a:rPr lang="ru-RU" sz="1600" dirty="0">
                <a:solidFill>
                  <a:srgbClr val="7030A0"/>
                </a:solidFill>
              </a:rPr>
              <a:t>Детям с различной степенью искривления позвоночника я бы не советовала идти в те виды спорта, где при неправильных тренировках может произойти ассиметричное развитие мышц – это </a:t>
            </a:r>
            <a:r>
              <a:rPr lang="ru-RU" sz="1600" b="1" u="sng" dirty="0">
                <a:solidFill>
                  <a:srgbClr val="FF0000"/>
                </a:solidFill>
              </a:rPr>
              <a:t>теннис, бадминтон</a:t>
            </a:r>
            <a:r>
              <a:rPr lang="ru-RU" sz="1600" dirty="0"/>
              <a:t>. </a:t>
            </a:r>
            <a:r>
              <a:rPr lang="ru-RU" sz="1600" dirty="0">
                <a:solidFill>
                  <a:srgbClr val="7030A0"/>
                </a:solidFill>
              </a:rPr>
              <a:t>Кроме того, таким детям противопоказан </a:t>
            </a:r>
            <a:r>
              <a:rPr lang="ru-RU" sz="1600" b="1" u="sng" dirty="0">
                <a:solidFill>
                  <a:srgbClr val="FF0000"/>
                </a:solidFill>
              </a:rPr>
              <a:t>велосипедный спорт</a:t>
            </a:r>
            <a:r>
              <a:rPr lang="ru-RU" sz="1600" dirty="0">
                <a:solidFill>
                  <a:srgbClr val="FF0000"/>
                </a:solidFill>
              </a:rPr>
              <a:t>.</a:t>
            </a:r>
          </a:p>
          <a:p>
            <a:r>
              <a:rPr lang="ru-RU" sz="1600" b="1" u="sng" dirty="0">
                <a:solidFill>
                  <a:srgbClr val="FF0000"/>
                </a:solidFill>
              </a:rPr>
              <a:t>Танцы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– </a:t>
            </a:r>
            <a:r>
              <a:rPr lang="ru-RU" sz="1600" dirty="0">
                <a:solidFill>
                  <a:srgbClr val="7030A0"/>
                </a:solidFill>
              </a:rPr>
              <a:t>вот пожалуй, единственный вид занятий, где нет явных противопоказаний. Если ребенок еще мал, запишите его в школу танцев. Думаю, что ваше чадо получит отличную общую физическую подготовку, а попутно и хорошее музыкальное воспитание.</a:t>
            </a:r>
          </a:p>
          <a:p>
            <a:endParaRPr lang="ru-RU" dirty="0"/>
          </a:p>
        </p:txBody>
      </p:sp>
      <p:pic>
        <p:nvPicPr>
          <p:cNvPr id="32776" name="Picture 8" descr="http://cs5195.userapi.com/u2908614/-14/x_24179b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4" y="693256"/>
            <a:ext cx="3285902" cy="2188411"/>
          </a:xfrm>
          <a:prstGeom prst="rect">
            <a:avLst/>
          </a:prstGeom>
          <a:noFill/>
        </p:spPr>
      </p:pic>
      <p:pic>
        <p:nvPicPr>
          <p:cNvPr id="32778" name="Picture 10" descr="http://www.elementdance.ru/upload/medialibrary/8a6/1balnie-tantsi-det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238" y="3356991"/>
            <a:ext cx="1794865" cy="2587303"/>
          </a:xfrm>
          <a:prstGeom prst="rect">
            <a:avLst/>
          </a:prstGeom>
          <a:noFill/>
        </p:spPr>
      </p:pic>
      <p:pic>
        <p:nvPicPr>
          <p:cNvPr id="32772" name="Picture 4" descr="http://frame4.loadup.ru/d6/1e/1143543.8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8959" y="777049"/>
            <a:ext cx="2786082" cy="2089562"/>
          </a:xfrm>
          <a:prstGeom prst="rect">
            <a:avLst/>
          </a:prstGeom>
          <a:noFill/>
        </p:spPr>
      </p:pic>
      <p:pic>
        <p:nvPicPr>
          <p:cNvPr id="32774" name="Picture 6" descr="http://www.strana-sovetov.com/images/stories/tip/health/children-fitness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000108"/>
            <a:ext cx="3214678" cy="18966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http://cf.ltkcdn.net/travel/images/std/129543-425x282-flip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4048125" cy="2686051"/>
          </a:xfrm>
          <a:prstGeom prst="rect">
            <a:avLst/>
          </a:prstGeom>
          <a:noFill/>
        </p:spPr>
      </p:pic>
      <p:pic>
        <p:nvPicPr>
          <p:cNvPr id="128006" name="Picture 6" descr="http://img0.liveinternet.ru/images/attach/c/1/61/294/61294384_1062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507"/>
            <a:ext cx="5333991" cy="4000493"/>
          </a:xfrm>
          <a:prstGeom prst="rect">
            <a:avLst/>
          </a:prstGeom>
          <a:noFill/>
        </p:spPr>
      </p:pic>
      <p:pic>
        <p:nvPicPr>
          <p:cNvPr id="128002" name="Picture 2" descr="http://ovkuse.ru/health/wp-content/uploads/2010/04/deti_i_s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0"/>
            <a:ext cx="4753493" cy="3143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429001"/>
            <a:ext cx="3643306" cy="3214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Любовь, </a:t>
            </a:r>
            <a:r>
              <a:rPr lang="ru-RU" sz="4000" dirty="0">
                <a:solidFill>
                  <a:srgbClr val="92D050"/>
                </a:solidFill>
              </a:rPr>
              <a:t>позитивное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FF00"/>
                </a:solidFill>
              </a:rPr>
              <a:t>настроение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и спорт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006600"/>
                </a:solidFill>
              </a:rPr>
              <a:t>помогут во всём!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zzley.com/static/uploads/en/module/text/2011/09/02/2011-09-02_18-13-05_816.288x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429024" cy="45773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2000240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Осанку определяют по привычной позе человека при расслаблении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314" y="428604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Осанка человека зависит от формы позвоночника и развития мускулатуры – «опорного корсета».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500042"/>
            <a:ext cx="3929090" cy="1214446"/>
          </a:xfrm>
          <a:prstGeom prst="rect">
            <a:avLst/>
          </a:prstGeom>
          <a:solidFill>
            <a:srgbClr val="F79B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Осанка – внешность, манера держать себя.» –словарь русского языка С.И.Ожегова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5E9451-F628-4010-8AB4-AAFF3FCFF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573016"/>
            <a:ext cx="3023046" cy="3023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4fresh.ru/data/image/bale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7895"/>
            <a:ext cx="4214842" cy="52390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412085"/>
            <a:ext cx="4214842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Позвоночник и его функции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214678" y="1055027"/>
            <a:ext cx="642942" cy="1428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964909" y="2376630"/>
            <a:ext cx="1500198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429520" y="1555093"/>
            <a:ext cx="500066" cy="3571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26875" y="593362"/>
            <a:ext cx="185738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Опорная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7752" y="3269605"/>
            <a:ext cx="307183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Защита спинного мозга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6578" y="1915759"/>
            <a:ext cx="207170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Амортизация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>
          <a:xfrm rot="5400000">
            <a:off x="4536281" y="3178967"/>
            <a:ext cx="2643206" cy="1000132"/>
          </a:xfrm>
          <a:prstGeom prst="straightConnector1">
            <a:avLst/>
          </a:prstGeom>
          <a:ln w="3175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43042" y="285728"/>
            <a:ext cx="5143536" cy="64633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Взаимосвязь позвоночника с внутренними органами человека</a:t>
            </a:r>
          </a:p>
        </p:txBody>
      </p:sp>
      <p:pic>
        <p:nvPicPr>
          <p:cNvPr id="19458" name="Picture 2" descr="http://img1.liveinternet.ru/images/attach/c/0/48/421/48421674_12016194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003015" cy="5047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04020" y="1867439"/>
            <a:ext cx="307183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Отделы позвоночника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5214942" y="2500306"/>
            <a:ext cx="571504" cy="428628"/>
          </a:xfrm>
          <a:prstGeom prst="straightConnector1">
            <a:avLst/>
          </a:prstGeom>
          <a:ln w="3175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00562" y="3071810"/>
            <a:ext cx="1500198" cy="1231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Шейный</a:t>
            </a:r>
          </a:p>
          <a:p>
            <a:pPr algn="ctr"/>
            <a:r>
              <a:rPr lang="ru-RU" sz="1400" dirty="0"/>
              <a:t>(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Изгиб, обращенный  вперед 3-4 см (Норма)).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143512"/>
            <a:ext cx="164307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Грудной</a:t>
            </a:r>
          </a:p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(Изгиб назад).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5965041" y="3321843"/>
            <a:ext cx="1714512" cy="71438"/>
          </a:xfrm>
          <a:prstGeom prst="straightConnector1">
            <a:avLst/>
          </a:prstGeom>
          <a:ln w="3175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00826" y="4286256"/>
            <a:ext cx="1785950" cy="1231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Поясничный </a:t>
            </a:r>
          </a:p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(Изгиб, переходящий в крестец (Норма 3-4 см)).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7179487" y="2393149"/>
            <a:ext cx="642942" cy="571504"/>
          </a:xfrm>
          <a:prstGeom prst="straightConnector1">
            <a:avLst/>
          </a:prstGeom>
          <a:ln w="3175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58082" y="3071810"/>
            <a:ext cx="157163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Копчиковый</a:t>
            </a:r>
          </a:p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(Назад)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0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42852"/>
            <a:ext cx="8072494" cy="461665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Факторы, влияющие на осанку человека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142976" y="857232"/>
            <a:ext cx="928694" cy="642942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1928794" y="1428736"/>
            <a:ext cx="1500198" cy="35719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1893075" y="2107397"/>
            <a:ext cx="2857520" cy="35719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393405" y="1464455"/>
            <a:ext cx="2000264" cy="785818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2643174" y="2643182"/>
            <a:ext cx="3929090" cy="500066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6536545" y="1107265"/>
            <a:ext cx="1214446" cy="428628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1571612"/>
            <a:ext cx="2357422" cy="369332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Наследственность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0100" y="2500306"/>
            <a:ext cx="2000264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Беременность и роды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0166" y="4000504"/>
            <a:ext cx="2714644" cy="369332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Питание человека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3306" y="5072074"/>
            <a:ext cx="3357586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Коррекция физической нагрузки по возрасту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7752" y="3000372"/>
            <a:ext cx="2500330" cy="92333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Эмоциональная удовлетворенность, любовь родителей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58050" y="2000240"/>
            <a:ext cx="1785950" cy="92333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Правильность постели, стула и стола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74357"/>
              </p:ext>
            </p:extLst>
          </p:nvPr>
        </p:nvGraphicFramePr>
        <p:xfrm>
          <a:off x="-36512" y="0"/>
          <a:ext cx="8611352" cy="71874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8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2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Наследственность</a:t>
                      </a:r>
                    </a:p>
                  </a:txBody>
                  <a:tcPr>
                    <a:solidFill>
                      <a:srgbClr val="00B0F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наследует заболевания родителей.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71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Беременность</a:t>
                      </a: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болезни в первые 12 недель, отравления, излучения,  дефицит минералов, витаминов, эмоциональные потрясения                                                   </a:t>
                      </a:r>
                    </a:p>
                    <a:p>
                      <a:endParaRPr lang="ru-R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936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Роды</a:t>
                      </a:r>
                    </a:p>
                  </a:txBody>
                  <a:tcPr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родовые травмы: страдают голова и шея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3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Питание</a:t>
                      </a:r>
                    </a:p>
                  </a:txBody>
                  <a:tcPr>
                    <a:solidFill>
                      <a:srgbClr val="00B0F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недостаточное потребление витаминов и минералов, нехватка УФ света приводят к   развитию рахита.</a:t>
                      </a:r>
                    </a:p>
                    <a:p>
                      <a:pPr algn="ctr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Симптомы рахита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 -потливость тела в младенчестве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                        -раздражительность, плохой сон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                    -выпячивание живота, искривление ног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2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Коррекция физической нагрузки</a:t>
                      </a:r>
                    </a:p>
                  </a:txBody>
                  <a:tcPr>
                    <a:solidFill>
                      <a:srgbClr val="FFC000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физические нагрузки должны соответствовать возрасту, индивидуальной  физиологии человека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2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Эмоциональная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                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удовлетворенность, </a:t>
                      </a:r>
                    </a:p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любовь родителей </a:t>
                      </a:r>
                    </a:p>
                  </a:txBody>
                  <a:tcPr>
                    <a:solidFill>
                      <a:srgbClr val="92D05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Положение шейного и грудного отделов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523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Правильность постели, стула, стола</a:t>
                      </a:r>
                    </a:p>
                  </a:txBody>
                  <a:tcPr>
                    <a:solidFill>
                      <a:srgbClr val="00B0F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Высота стола и стула, жесткость</a:t>
                      </a:r>
                      <a:r>
                        <a:rPr lang="ru-RU" sz="1600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постели, правильность в выборе подушки непосредственно влияют на положение позвоночника</a:t>
                      </a:r>
                      <a:r>
                        <a:rPr lang="ru-RU" sz="16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0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Виды нарушения осанки</a:t>
            </a:r>
          </a:p>
        </p:txBody>
      </p:sp>
      <p:pic>
        <p:nvPicPr>
          <p:cNvPr id="17410" name="Picture 2" descr="http://malahov-plus.com/uploads/forum/images/2010-09/1285617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347" y="561493"/>
            <a:ext cx="5385206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8" y="747251"/>
            <a:ext cx="3500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FF0000"/>
                </a:solidFill>
              </a:rPr>
              <a:t>Лордический</a:t>
            </a:r>
            <a:r>
              <a:rPr lang="ru-RU" sz="1600" b="1" dirty="0">
                <a:solidFill>
                  <a:srgbClr val="FF0000"/>
                </a:solidFill>
              </a:rPr>
              <a:t> позвоночник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характеризуется малой шейной кривизной и значительно выраженной поясничной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928926" y="1285860"/>
            <a:ext cx="642942" cy="35877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5720" y="2143116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FF0000"/>
                </a:solidFill>
              </a:rPr>
              <a:t>Кифотическое</a:t>
            </a:r>
            <a:r>
              <a:rPr lang="ru-RU" sz="1600" b="1" dirty="0">
                <a:solidFill>
                  <a:srgbClr val="FF0000"/>
                </a:solidFill>
              </a:rPr>
              <a:t> изменение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позвоночника – увеличение грудного и шейного изгибов.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428860" y="2786058"/>
            <a:ext cx="2000264" cy="28575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034" y="3571876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Плоская спина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наблюдает сглаживание поясничного лордоза, слабовыраженные изгибы шейного и грудного отдела. Ось тела по всей длине позвоночника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714744" y="3214686"/>
            <a:ext cx="1500198" cy="121444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72198" y="5000636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Сколиоз</a:t>
            </a:r>
            <a:r>
              <a:rPr lang="ru-RU" sz="1600" dirty="0"/>
              <a:t> –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это боковое искривление позвоночника с обязательной ротацией ( поворотом тел позвонков)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6750859" y="3893347"/>
            <a:ext cx="1428760" cy="5000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35951" y="5357825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Круглая спина </a:t>
            </a:r>
            <a:r>
              <a:rPr lang="ru-RU" sz="1600" dirty="0"/>
              <a:t>– </a:t>
            </a:r>
          </a:p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увеличение физиологического кифоза в грудном отделе позвоночника, поясничный лордоз и поворот таза незначительны. Голова наклонена вперёд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4857752" y="4143380"/>
            <a:ext cx="1785950" cy="5000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3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52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Выявление нарушений осанки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57148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При выявлении нарушений осанки требуется учёт типичных возрастных особенностей физиологической осанки у детей и подростков, которая с возрастом меняется. В связи с этим нельзя использовать в качестве образца осанку, признанную правильной для взрослых.  </a:t>
            </a:r>
          </a:p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Тесты, определяющие правильность осанки разработаны в соответствии с  возрастом ребенка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785926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Следует </a:t>
            </a:r>
            <a:r>
              <a:rPr lang="ru-RU" sz="2000" b="1" i="1" dirty="0">
                <a:solidFill>
                  <a:srgbClr val="FF0000"/>
                </a:solidFill>
              </a:rPr>
              <a:t>насторожиться</a:t>
            </a:r>
            <a:r>
              <a:rPr lang="ru-RU" sz="2000" b="1" dirty="0">
                <a:solidFill>
                  <a:srgbClr val="FF0000"/>
                </a:solidFill>
              </a:rPr>
              <a:t>, если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648699"/>
            <a:ext cx="9108504" cy="437042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600" dirty="0">
                <a:solidFill>
                  <a:srgbClr val="FF0000"/>
                </a:solidFill>
              </a:rPr>
              <a:t>При визуальном осмотре спины ребёнка: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Голова сильно наклонена вперед или запрокинута назад.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Плечевой пояс значительно смещён вперед грудной клетки в профиль).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Линия грудной клетки резко переходит в линию живота.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Сильно заметен изгиб позвоночника.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Большой угол наклона таза.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При подъёме рук вверх лопатки поднимаются вместе с руками.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При положении рук вниз лопатки сильно выступают.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Плечи не находятся на одном уровне.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Пупок не в центре живота, смещен по отношению к позвоночнику.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Ноги не ровные, не одинаковой длины.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Стопы ног смещены по отношению осей.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Изгибы позвоночника превышают 4 см.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Визуально спина сутулая.</a:t>
            </a:r>
          </a:p>
          <a:p>
            <a:pPr>
              <a:buFont typeface="Wingdings" pitchFamily="2" charset="2"/>
              <a:buChar char="§"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РЕКОМЕНДАЦИИ ДЛЯ ФОРМИРОВАНИЯ ПРАВИЛЬНОЙ ОСАНКИ И ЕЕ ККОРРЕКЦИИ</a:t>
            </a:r>
          </a:p>
        </p:txBody>
      </p:sp>
      <p:pic>
        <p:nvPicPr>
          <p:cNvPr id="20482" name="Picture 2" descr="http://www.bodybuild.ru/img/krasivaja-osanka-zdorovaja-spinka-2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857785" cy="1996951"/>
          </a:xfrm>
          <a:prstGeom prst="rect">
            <a:avLst/>
          </a:prstGeom>
          <a:noFill/>
        </p:spPr>
      </p:pic>
      <p:pic>
        <p:nvPicPr>
          <p:cNvPr id="20484" name="Picture 4" descr="http://s1.hubimg.com/u/4649364_f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3071802" cy="2167983"/>
          </a:xfrm>
          <a:prstGeom prst="rect">
            <a:avLst/>
          </a:prstGeom>
          <a:noFill/>
        </p:spPr>
      </p:pic>
      <p:pic>
        <p:nvPicPr>
          <p:cNvPr id="20486" name="Picture 6" descr="http://detsad-kitty.ru/uploads/posts/2010-05/1274073748_sshot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3531" y="2636912"/>
            <a:ext cx="6187572" cy="450057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6742D8-E985-4CBA-A6D9-D2189FF81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645024"/>
            <a:ext cx="2914900" cy="1944216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529</TotalTime>
  <Words>830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Формирование правильной осанки у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правильной осанки у детей и профилактика плоскостопия</dc:title>
  <dc:creator>Evgeny</dc:creator>
  <cp:lastModifiedBy>User</cp:lastModifiedBy>
  <cp:revision>49</cp:revision>
  <dcterms:created xsi:type="dcterms:W3CDTF">2012-12-10T16:13:29Z</dcterms:created>
  <dcterms:modified xsi:type="dcterms:W3CDTF">2020-10-22T11:13:26Z</dcterms:modified>
</cp:coreProperties>
</file>